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sldIdLst>
    <p:sldId id="256" r:id="rId2"/>
    <p:sldId id="260" r:id="rId3"/>
    <p:sldId id="258" r:id="rId4"/>
    <p:sldId id="261" r:id="rId5"/>
    <p:sldId id="26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6E2E"/>
    <a:srgbClr val="DB64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57247F-B7A8-9415-50D5-FCE2641B1843}" v="8" dt="2025-12-12T15:24:38.6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8" d="100"/>
          <a:sy n="98" d="100"/>
        </p:scale>
        <p:origin x="78"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4F2E8E-5EF4-4317-8BDB-ADFFE80DA3E0}"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1EB4E471-E967-4F69-AFB1-DEC15EC598E1}">
      <dgm:prSet/>
      <dgm:spPr/>
      <dgm:t>
        <a:bodyPr/>
        <a:lstStyle/>
        <a:p>
          <a:r>
            <a:rPr lang="en-GB"/>
            <a:t>Ground effect principles</a:t>
          </a:r>
          <a:endParaRPr lang="en-US"/>
        </a:p>
      </dgm:t>
    </dgm:pt>
    <dgm:pt modelId="{3E4AD1A9-D520-4F07-8D6C-9E15D9DB16B5}" type="parTrans" cxnId="{64F9F1F7-7AE3-4781-A646-A409E12B81F8}">
      <dgm:prSet/>
      <dgm:spPr/>
      <dgm:t>
        <a:bodyPr/>
        <a:lstStyle/>
        <a:p>
          <a:endParaRPr lang="en-US"/>
        </a:p>
      </dgm:t>
    </dgm:pt>
    <dgm:pt modelId="{C4F08BB2-C499-4D2D-9938-CCA32C0AD802}" type="sibTrans" cxnId="{64F9F1F7-7AE3-4781-A646-A409E12B81F8}">
      <dgm:prSet/>
      <dgm:spPr/>
      <dgm:t>
        <a:bodyPr/>
        <a:lstStyle/>
        <a:p>
          <a:endParaRPr lang="en-US"/>
        </a:p>
      </dgm:t>
    </dgm:pt>
    <dgm:pt modelId="{E0C1185A-9BEF-4CDA-8035-D03B8636CB5F}">
      <dgm:prSet/>
      <dgm:spPr/>
      <dgm:t>
        <a:bodyPr/>
        <a:lstStyle/>
        <a:p>
          <a:r>
            <a:rPr lang="en-GB"/>
            <a:t>Evolution of front and rear wings</a:t>
          </a:r>
          <a:endParaRPr lang="en-US"/>
        </a:p>
      </dgm:t>
    </dgm:pt>
    <dgm:pt modelId="{25F8848D-B409-4660-8837-3ACAA3BFB55B}" type="parTrans" cxnId="{18165AFB-DD56-444D-8363-C2D13302FCB1}">
      <dgm:prSet/>
      <dgm:spPr/>
      <dgm:t>
        <a:bodyPr/>
        <a:lstStyle/>
        <a:p>
          <a:endParaRPr lang="en-US"/>
        </a:p>
      </dgm:t>
    </dgm:pt>
    <dgm:pt modelId="{E2ADD347-BDB8-4FCF-971E-79477A7E778A}" type="sibTrans" cxnId="{18165AFB-DD56-444D-8363-C2D13302FCB1}">
      <dgm:prSet/>
      <dgm:spPr/>
      <dgm:t>
        <a:bodyPr/>
        <a:lstStyle/>
        <a:p>
          <a:endParaRPr lang="en-US"/>
        </a:p>
      </dgm:t>
    </dgm:pt>
    <dgm:pt modelId="{035A5171-D708-4FEA-B64B-10ECB5A79611}">
      <dgm:prSet/>
      <dgm:spPr/>
      <dgm:t>
        <a:bodyPr/>
        <a:lstStyle/>
        <a:p>
          <a:r>
            <a:rPr lang="en-GB"/>
            <a:t>Diffusers and bargeboards</a:t>
          </a:r>
          <a:endParaRPr lang="en-US"/>
        </a:p>
      </dgm:t>
    </dgm:pt>
    <dgm:pt modelId="{7AD646D3-1012-4DDE-86C4-8C7EE465D507}" type="parTrans" cxnId="{326AA74F-13CD-4213-A777-F34FE4A93A9E}">
      <dgm:prSet/>
      <dgm:spPr/>
      <dgm:t>
        <a:bodyPr/>
        <a:lstStyle/>
        <a:p>
          <a:endParaRPr lang="en-US"/>
        </a:p>
      </dgm:t>
    </dgm:pt>
    <dgm:pt modelId="{2F5E99E8-65A6-40FA-8B18-E3ACBCBA7FFF}" type="sibTrans" cxnId="{326AA74F-13CD-4213-A777-F34FE4A93A9E}">
      <dgm:prSet/>
      <dgm:spPr/>
      <dgm:t>
        <a:bodyPr/>
        <a:lstStyle/>
        <a:p>
          <a:endParaRPr lang="en-US"/>
        </a:p>
      </dgm:t>
    </dgm:pt>
    <dgm:pt modelId="{6F0A8850-3BB4-4310-9034-2BFCA55A5590}">
      <dgm:prSet/>
      <dgm:spPr/>
      <dgm:t>
        <a:bodyPr/>
        <a:lstStyle/>
        <a:p>
          <a:r>
            <a:rPr lang="en-GB"/>
            <a:t>Computational fluid dynamics</a:t>
          </a:r>
          <a:endParaRPr lang="en-US"/>
        </a:p>
      </dgm:t>
    </dgm:pt>
    <dgm:pt modelId="{C60003CA-306E-4C13-A5E7-971544665287}" type="parTrans" cxnId="{9863C62D-6DC4-4143-9B9D-2C0F3D9041CF}">
      <dgm:prSet/>
      <dgm:spPr/>
      <dgm:t>
        <a:bodyPr/>
        <a:lstStyle/>
        <a:p>
          <a:endParaRPr lang="en-US"/>
        </a:p>
      </dgm:t>
    </dgm:pt>
    <dgm:pt modelId="{026ED33C-7D73-41B9-86C8-1AA1601AD868}" type="sibTrans" cxnId="{9863C62D-6DC4-4143-9B9D-2C0F3D9041CF}">
      <dgm:prSet/>
      <dgm:spPr/>
      <dgm:t>
        <a:bodyPr/>
        <a:lstStyle/>
        <a:p>
          <a:endParaRPr lang="en-US"/>
        </a:p>
      </dgm:t>
    </dgm:pt>
    <dgm:pt modelId="{73E5544E-D027-461C-B3A8-B283EDA26022}" type="pres">
      <dgm:prSet presAssocID="{1E4F2E8E-5EF4-4317-8BDB-ADFFE80DA3E0}" presName="linear" presStyleCnt="0">
        <dgm:presLayoutVars>
          <dgm:animLvl val="lvl"/>
          <dgm:resizeHandles val="exact"/>
        </dgm:presLayoutVars>
      </dgm:prSet>
      <dgm:spPr/>
    </dgm:pt>
    <dgm:pt modelId="{150868E0-86F2-4530-85C9-F32B6CE9C13E}" type="pres">
      <dgm:prSet presAssocID="{1EB4E471-E967-4F69-AFB1-DEC15EC598E1}" presName="parentText" presStyleLbl="node1" presStyleIdx="0" presStyleCnt="4">
        <dgm:presLayoutVars>
          <dgm:chMax val="0"/>
          <dgm:bulletEnabled val="1"/>
        </dgm:presLayoutVars>
      </dgm:prSet>
      <dgm:spPr/>
    </dgm:pt>
    <dgm:pt modelId="{1896ACB6-48B6-44F1-A119-3AF5E09A7052}" type="pres">
      <dgm:prSet presAssocID="{C4F08BB2-C499-4D2D-9938-CCA32C0AD802}" presName="spacer" presStyleCnt="0"/>
      <dgm:spPr/>
    </dgm:pt>
    <dgm:pt modelId="{A4863120-287A-496E-8F28-D6A6959A6D8B}" type="pres">
      <dgm:prSet presAssocID="{E0C1185A-9BEF-4CDA-8035-D03B8636CB5F}" presName="parentText" presStyleLbl="node1" presStyleIdx="1" presStyleCnt="4">
        <dgm:presLayoutVars>
          <dgm:chMax val="0"/>
          <dgm:bulletEnabled val="1"/>
        </dgm:presLayoutVars>
      </dgm:prSet>
      <dgm:spPr/>
    </dgm:pt>
    <dgm:pt modelId="{39D22099-ADE8-445F-9190-F068774D589F}" type="pres">
      <dgm:prSet presAssocID="{E2ADD347-BDB8-4FCF-971E-79477A7E778A}" presName="spacer" presStyleCnt="0"/>
      <dgm:spPr/>
    </dgm:pt>
    <dgm:pt modelId="{7371AB9D-9C04-4049-A14A-DF660690AD7B}" type="pres">
      <dgm:prSet presAssocID="{035A5171-D708-4FEA-B64B-10ECB5A79611}" presName="parentText" presStyleLbl="node1" presStyleIdx="2" presStyleCnt="4">
        <dgm:presLayoutVars>
          <dgm:chMax val="0"/>
          <dgm:bulletEnabled val="1"/>
        </dgm:presLayoutVars>
      </dgm:prSet>
      <dgm:spPr/>
    </dgm:pt>
    <dgm:pt modelId="{6C4F7916-42ED-47E3-A807-0BB8BDBA6F9D}" type="pres">
      <dgm:prSet presAssocID="{2F5E99E8-65A6-40FA-8B18-E3ACBCBA7FFF}" presName="spacer" presStyleCnt="0"/>
      <dgm:spPr/>
    </dgm:pt>
    <dgm:pt modelId="{FC692278-F0F0-44F3-BC33-46739E39AF81}" type="pres">
      <dgm:prSet presAssocID="{6F0A8850-3BB4-4310-9034-2BFCA55A5590}" presName="parentText" presStyleLbl="node1" presStyleIdx="3" presStyleCnt="4">
        <dgm:presLayoutVars>
          <dgm:chMax val="0"/>
          <dgm:bulletEnabled val="1"/>
        </dgm:presLayoutVars>
      </dgm:prSet>
      <dgm:spPr/>
    </dgm:pt>
  </dgm:ptLst>
  <dgm:cxnLst>
    <dgm:cxn modelId="{9863C62D-6DC4-4143-9B9D-2C0F3D9041CF}" srcId="{1E4F2E8E-5EF4-4317-8BDB-ADFFE80DA3E0}" destId="{6F0A8850-3BB4-4310-9034-2BFCA55A5590}" srcOrd="3" destOrd="0" parTransId="{C60003CA-306E-4C13-A5E7-971544665287}" sibTransId="{026ED33C-7D73-41B9-86C8-1AA1601AD868}"/>
    <dgm:cxn modelId="{326AA74F-13CD-4213-A777-F34FE4A93A9E}" srcId="{1E4F2E8E-5EF4-4317-8BDB-ADFFE80DA3E0}" destId="{035A5171-D708-4FEA-B64B-10ECB5A79611}" srcOrd="2" destOrd="0" parTransId="{7AD646D3-1012-4DDE-86C4-8C7EE465D507}" sibTransId="{2F5E99E8-65A6-40FA-8B18-E3ACBCBA7FFF}"/>
    <dgm:cxn modelId="{001E5078-B4A0-4A1B-AEBE-EFE55693DF0F}" type="presOf" srcId="{1EB4E471-E967-4F69-AFB1-DEC15EC598E1}" destId="{150868E0-86F2-4530-85C9-F32B6CE9C13E}" srcOrd="0" destOrd="0" presId="urn:microsoft.com/office/officeart/2005/8/layout/vList2"/>
    <dgm:cxn modelId="{3BF37A7A-34FB-4B23-A440-CD49FE1C92B3}" type="presOf" srcId="{E0C1185A-9BEF-4CDA-8035-D03B8636CB5F}" destId="{A4863120-287A-496E-8F28-D6A6959A6D8B}" srcOrd="0" destOrd="0" presId="urn:microsoft.com/office/officeart/2005/8/layout/vList2"/>
    <dgm:cxn modelId="{3EA2DB7E-27FF-4D8C-9A7D-5DA1854B814E}" type="presOf" srcId="{035A5171-D708-4FEA-B64B-10ECB5A79611}" destId="{7371AB9D-9C04-4049-A14A-DF660690AD7B}" srcOrd="0" destOrd="0" presId="urn:microsoft.com/office/officeart/2005/8/layout/vList2"/>
    <dgm:cxn modelId="{29E587C1-88D3-4FAD-A24D-9A3DDE7512FE}" type="presOf" srcId="{6F0A8850-3BB4-4310-9034-2BFCA55A5590}" destId="{FC692278-F0F0-44F3-BC33-46739E39AF81}" srcOrd="0" destOrd="0" presId="urn:microsoft.com/office/officeart/2005/8/layout/vList2"/>
    <dgm:cxn modelId="{64F9F1F7-7AE3-4781-A646-A409E12B81F8}" srcId="{1E4F2E8E-5EF4-4317-8BDB-ADFFE80DA3E0}" destId="{1EB4E471-E967-4F69-AFB1-DEC15EC598E1}" srcOrd="0" destOrd="0" parTransId="{3E4AD1A9-D520-4F07-8D6C-9E15D9DB16B5}" sibTransId="{C4F08BB2-C499-4D2D-9938-CCA32C0AD802}"/>
    <dgm:cxn modelId="{18165AFB-DD56-444D-8363-C2D13302FCB1}" srcId="{1E4F2E8E-5EF4-4317-8BDB-ADFFE80DA3E0}" destId="{E0C1185A-9BEF-4CDA-8035-D03B8636CB5F}" srcOrd="1" destOrd="0" parTransId="{25F8848D-B409-4660-8837-3ACAA3BFB55B}" sibTransId="{E2ADD347-BDB8-4FCF-971E-79477A7E778A}"/>
    <dgm:cxn modelId="{514308FD-97D6-430A-8B7F-C5B8E002B055}" type="presOf" srcId="{1E4F2E8E-5EF4-4317-8BDB-ADFFE80DA3E0}" destId="{73E5544E-D027-461C-B3A8-B283EDA26022}" srcOrd="0" destOrd="0" presId="urn:microsoft.com/office/officeart/2005/8/layout/vList2"/>
    <dgm:cxn modelId="{28CD1A98-5BB8-4CCA-BA1D-A3D5EC3FCAE0}" type="presParOf" srcId="{73E5544E-D027-461C-B3A8-B283EDA26022}" destId="{150868E0-86F2-4530-85C9-F32B6CE9C13E}" srcOrd="0" destOrd="0" presId="urn:microsoft.com/office/officeart/2005/8/layout/vList2"/>
    <dgm:cxn modelId="{7F39F29B-28CB-4FD4-B47E-364E8A4BCA52}" type="presParOf" srcId="{73E5544E-D027-461C-B3A8-B283EDA26022}" destId="{1896ACB6-48B6-44F1-A119-3AF5E09A7052}" srcOrd="1" destOrd="0" presId="urn:microsoft.com/office/officeart/2005/8/layout/vList2"/>
    <dgm:cxn modelId="{9D09BA93-AFC3-40F4-9A89-AD104EB0DE41}" type="presParOf" srcId="{73E5544E-D027-461C-B3A8-B283EDA26022}" destId="{A4863120-287A-496E-8F28-D6A6959A6D8B}" srcOrd="2" destOrd="0" presId="urn:microsoft.com/office/officeart/2005/8/layout/vList2"/>
    <dgm:cxn modelId="{ED4075D0-10B4-4AEE-B094-9B50174E43E5}" type="presParOf" srcId="{73E5544E-D027-461C-B3A8-B283EDA26022}" destId="{39D22099-ADE8-445F-9190-F068774D589F}" srcOrd="3" destOrd="0" presId="urn:microsoft.com/office/officeart/2005/8/layout/vList2"/>
    <dgm:cxn modelId="{4A2CD136-D8EE-4682-903D-878F5E4D5A07}" type="presParOf" srcId="{73E5544E-D027-461C-B3A8-B283EDA26022}" destId="{7371AB9D-9C04-4049-A14A-DF660690AD7B}" srcOrd="4" destOrd="0" presId="urn:microsoft.com/office/officeart/2005/8/layout/vList2"/>
    <dgm:cxn modelId="{9DFD8F18-FE46-432F-A7D8-75960BA59007}" type="presParOf" srcId="{73E5544E-D027-461C-B3A8-B283EDA26022}" destId="{6C4F7916-42ED-47E3-A807-0BB8BDBA6F9D}" srcOrd="5" destOrd="0" presId="urn:microsoft.com/office/officeart/2005/8/layout/vList2"/>
    <dgm:cxn modelId="{831022C1-B274-4801-8B85-350107E7932C}" type="presParOf" srcId="{73E5544E-D027-461C-B3A8-B283EDA26022}" destId="{FC692278-F0F0-44F3-BC33-46739E39AF81}"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0868E0-86F2-4530-85C9-F32B6CE9C13E}">
      <dsp:nvSpPr>
        <dsp:cNvPr id="0" name=""/>
        <dsp:cNvSpPr/>
      </dsp:nvSpPr>
      <dsp:spPr>
        <a:xfrm>
          <a:off x="0" y="858186"/>
          <a:ext cx="6620255" cy="839474"/>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GB" sz="3500" kern="1200"/>
            <a:t>Ground effect principles</a:t>
          </a:r>
          <a:endParaRPr lang="en-US" sz="3500" kern="1200"/>
        </a:p>
      </dsp:txBody>
      <dsp:txXfrm>
        <a:off x="40980" y="899166"/>
        <a:ext cx="6538295" cy="757514"/>
      </dsp:txXfrm>
    </dsp:sp>
    <dsp:sp modelId="{A4863120-287A-496E-8F28-D6A6959A6D8B}">
      <dsp:nvSpPr>
        <dsp:cNvPr id="0" name=""/>
        <dsp:cNvSpPr/>
      </dsp:nvSpPr>
      <dsp:spPr>
        <a:xfrm>
          <a:off x="0" y="1798461"/>
          <a:ext cx="6620255" cy="839474"/>
        </a:xfrm>
        <a:prstGeom prst="roundRect">
          <a:avLst/>
        </a:prstGeom>
        <a:solidFill>
          <a:schemeClr val="accent2">
            <a:hueOff val="-3456336"/>
            <a:satOff val="-6803"/>
            <a:lumOff val="424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GB" sz="3500" kern="1200"/>
            <a:t>Evolution of front and rear wings</a:t>
          </a:r>
          <a:endParaRPr lang="en-US" sz="3500" kern="1200"/>
        </a:p>
      </dsp:txBody>
      <dsp:txXfrm>
        <a:off x="40980" y="1839441"/>
        <a:ext cx="6538295" cy="757514"/>
      </dsp:txXfrm>
    </dsp:sp>
    <dsp:sp modelId="{7371AB9D-9C04-4049-A14A-DF660690AD7B}">
      <dsp:nvSpPr>
        <dsp:cNvPr id="0" name=""/>
        <dsp:cNvSpPr/>
      </dsp:nvSpPr>
      <dsp:spPr>
        <a:xfrm>
          <a:off x="0" y="2738735"/>
          <a:ext cx="6620255" cy="839474"/>
        </a:xfrm>
        <a:prstGeom prst="roundRect">
          <a:avLst/>
        </a:prstGeom>
        <a:solidFill>
          <a:schemeClr val="accent2">
            <a:hueOff val="-6912672"/>
            <a:satOff val="-13605"/>
            <a:lumOff val="849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GB" sz="3500" kern="1200"/>
            <a:t>Diffusers and bargeboards</a:t>
          </a:r>
          <a:endParaRPr lang="en-US" sz="3500" kern="1200"/>
        </a:p>
      </dsp:txBody>
      <dsp:txXfrm>
        <a:off x="40980" y="2779715"/>
        <a:ext cx="6538295" cy="757514"/>
      </dsp:txXfrm>
    </dsp:sp>
    <dsp:sp modelId="{FC692278-F0F0-44F3-BC33-46739E39AF81}">
      <dsp:nvSpPr>
        <dsp:cNvPr id="0" name=""/>
        <dsp:cNvSpPr/>
      </dsp:nvSpPr>
      <dsp:spPr>
        <a:xfrm>
          <a:off x="0" y="3679011"/>
          <a:ext cx="6620255" cy="839474"/>
        </a:xfrm>
        <a:prstGeom prst="roundRect">
          <a:avLst/>
        </a:prstGeom>
        <a:solidFill>
          <a:schemeClr val="accent2">
            <a:hueOff val="-10369007"/>
            <a:satOff val="-20408"/>
            <a:lumOff val="1274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GB" sz="3500" kern="1200"/>
            <a:t>Computational fluid dynamics</a:t>
          </a:r>
          <a:endParaRPr lang="en-US" sz="3500" kern="1200"/>
        </a:p>
      </dsp:txBody>
      <dsp:txXfrm>
        <a:off x="40980" y="3719991"/>
        <a:ext cx="6538295" cy="75751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768821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06656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9598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1789861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9290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7115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12161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8" name="Footer Placeholder 7">
            <a:extLst>
              <a:ext uri="{FF2B5EF4-FFF2-40B4-BE49-F238E27FC236}">
                <a16:creationId xmlns:a16="http://schemas.microsoft.com/office/drawing/2014/main" id="{E72B35C4-A654-7759-BDA0-94D9D1A216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118143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776987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142481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942091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p:txBody>
          <a:bodyPr/>
          <a:lstStyle/>
          <a:p>
            <a:fld id="{E80C50CD-E178-4744-9B35-B2F624D6C5E9}" type="datetimeFigureOut">
              <a:rPr lang="en-US" smtClean="0"/>
              <a:t>12/12/2025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445844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146304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2578608"/>
            <a:ext cx="11155680" cy="37673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0FAA0F4-2442-8D45-3C3D-1B8F55C8683A}"/>
              </a:ext>
            </a:extLst>
          </p:cNvPr>
          <p:cNvSpPr>
            <a:spLocks noGrp="1"/>
          </p:cNvSpPr>
          <p:nvPr>
            <p:ph type="dt" sz="half" idx="2"/>
          </p:nvPr>
        </p:nvSpPr>
        <p:spPr>
          <a:xfrm>
            <a:off x="521208" y="6419088"/>
            <a:ext cx="2743200" cy="365125"/>
          </a:xfrm>
          <a:prstGeom prst="rect">
            <a:avLst/>
          </a:prstGeom>
        </p:spPr>
        <p:txBody>
          <a:bodyPr vert="horz" lIns="91440" tIns="45720" rIns="91440" bIns="45720" rtlCol="0" anchor="ctr"/>
          <a:lstStyle>
            <a:lvl1pPr algn="l">
              <a:defRPr sz="900">
                <a:solidFill>
                  <a:schemeClr val="tx1"/>
                </a:solidFill>
              </a:defRPr>
            </a:lvl1pPr>
          </a:lstStyle>
          <a:p>
            <a:fld id="{E80C50CD-E178-4744-9B35-B2F624D6C5E9}" type="datetimeFigureOut">
              <a:rPr lang="en-US" smtClean="0"/>
              <a:pPr/>
              <a:t>12/12/2025</a:t>
            </a:fld>
            <a:endParaRPr lang="en-US"/>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9CF34-1274-DB45-4809-90E5D244A9AE}"/>
              </a:ext>
            </a:extLst>
          </p:cNvPr>
          <p:cNvSpPr>
            <a:spLocks noGrp="1"/>
          </p:cNvSpPr>
          <p:nvPr>
            <p:ph type="sldNum" sz="quarter" idx="4"/>
          </p:nvPr>
        </p:nvSpPr>
        <p:spPr>
          <a:xfrm>
            <a:off x="11457432" y="6419088"/>
            <a:ext cx="640080" cy="365125"/>
          </a:xfrm>
          <a:prstGeom prst="rect">
            <a:avLst/>
          </a:prstGeom>
        </p:spPr>
        <p:txBody>
          <a:bodyPr vert="horz" lIns="91440" tIns="45720" rIns="91440" bIns="45720" rtlCol="0" anchor="ctr"/>
          <a:lstStyle>
            <a:lvl1pPr algn="r">
              <a:defRPr sz="900">
                <a:solidFill>
                  <a:schemeClr val="tx1"/>
                </a:solidFill>
              </a:defRPr>
            </a:lvl1pPr>
          </a:lstStyle>
          <a:p>
            <a:fld id="{148CC95F-0247-41B6-91CF-DC97C76A7088}" type="slidenum">
              <a:rPr lang="en-US" smtClean="0"/>
              <a:pPr/>
              <a:t>‹#›</a:t>
            </a:fld>
            <a:endParaRPr lang="en-US"/>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849658785"/>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03" r:id="rId6"/>
    <p:sldLayoutId id="2147483699" r:id="rId7"/>
    <p:sldLayoutId id="2147483700" r:id="rId8"/>
    <p:sldLayoutId id="2147483701" r:id="rId9"/>
    <p:sldLayoutId id="2147483702" r:id="rId10"/>
    <p:sldLayoutId id="2147483704"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B7E2F724-2FB3-4D1D-A730-739B8654C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B06B4C14-F2B8-99CA-7D5A-4EC586D0D17F}"/>
              </a:ext>
            </a:extLst>
          </p:cNvPr>
          <p:cNvPicPr>
            <a:picLocks noChangeAspect="1"/>
          </p:cNvPicPr>
          <p:nvPr/>
        </p:nvPicPr>
        <p:blipFill>
          <a:blip r:embed="rId2">
            <a:alphaModFix amt="40000"/>
          </a:blip>
          <a:srcRect t="55693" b="23916"/>
          <a:stretch>
            <a:fillRect/>
          </a:stretch>
        </p:blipFill>
        <p:spPr>
          <a:xfrm>
            <a:off x="-2" y="-2"/>
            <a:ext cx="12192001" cy="6858001"/>
          </a:xfrm>
          <a:prstGeom prst="rect">
            <a:avLst/>
          </a:prstGeom>
        </p:spPr>
      </p:pic>
      <p:sp>
        <p:nvSpPr>
          <p:cNvPr id="2" name="Title 1">
            <a:extLst>
              <a:ext uri="{FF2B5EF4-FFF2-40B4-BE49-F238E27FC236}">
                <a16:creationId xmlns:a16="http://schemas.microsoft.com/office/drawing/2014/main" id="{C04AA769-29AA-B7DA-AA03-381F08FD3538}"/>
              </a:ext>
            </a:extLst>
          </p:cNvPr>
          <p:cNvSpPr>
            <a:spLocks noGrp="1"/>
          </p:cNvSpPr>
          <p:nvPr>
            <p:ph type="ctrTitle"/>
          </p:nvPr>
        </p:nvSpPr>
        <p:spPr>
          <a:xfrm>
            <a:off x="517870" y="978407"/>
            <a:ext cx="5021182" cy="3290107"/>
          </a:xfrm>
        </p:spPr>
        <p:txBody>
          <a:bodyPr anchor="t">
            <a:normAutofit/>
          </a:bodyPr>
          <a:lstStyle/>
          <a:p>
            <a:pPr>
              <a:lnSpc>
                <a:spcPct val="90000"/>
              </a:lnSpc>
            </a:pPr>
            <a:r>
              <a:rPr lang="en-GB" sz="4200" dirty="0">
                <a:solidFill>
                  <a:srgbClr val="FFFFFF"/>
                </a:solidFill>
              </a:rPr>
              <a:t>Development of McLarens F1 car and their advances in aerodynamics</a:t>
            </a:r>
          </a:p>
        </p:txBody>
      </p:sp>
      <p:sp>
        <p:nvSpPr>
          <p:cNvPr id="3" name="Subtitle 2">
            <a:extLst>
              <a:ext uri="{FF2B5EF4-FFF2-40B4-BE49-F238E27FC236}">
                <a16:creationId xmlns:a16="http://schemas.microsoft.com/office/drawing/2014/main" id="{FB968F29-D4D9-6E38-4D49-1583291E42DF}"/>
              </a:ext>
            </a:extLst>
          </p:cNvPr>
          <p:cNvSpPr>
            <a:spLocks noGrp="1"/>
          </p:cNvSpPr>
          <p:nvPr>
            <p:ph type="subTitle" idx="1"/>
          </p:nvPr>
        </p:nvSpPr>
        <p:spPr>
          <a:xfrm>
            <a:off x="924270" y="5133970"/>
            <a:ext cx="6347387" cy="1724029"/>
          </a:xfrm>
        </p:spPr>
        <p:txBody>
          <a:bodyPr anchor="t">
            <a:normAutofit/>
          </a:bodyPr>
          <a:lstStyle/>
          <a:p>
            <a:r>
              <a:rPr lang="en-GB" b="1" i="0" dirty="0"/>
              <a:t>ENG0018 Computer Laboratory 2025/26</a:t>
            </a:r>
            <a:endParaRPr lang="en-GB" i="0" dirty="0"/>
          </a:p>
          <a:p>
            <a:r>
              <a:rPr lang="en-GB" i="0" dirty="0"/>
              <a:t>Student URN: 6924828</a:t>
            </a:r>
          </a:p>
        </p:txBody>
      </p:sp>
      <p:sp>
        <p:nvSpPr>
          <p:cNvPr id="39" name="Rectangle 38">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060453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0" nodeType="withEffect">
                                  <p:stCondLst>
                                    <p:cond delay="1500"/>
                                  </p:stCondLst>
                                  <p:iterate>
                                    <p:tmPct val="10000"/>
                                  </p:iterate>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Freeform: Shape 21">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6" name="Rectangle 25">
            <a:extLst>
              <a:ext uri="{FF2B5EF4-FFF2-40B4-BE49-F238E27FC236}">
                <a16:creationId xmlns:a16="http://schemas.microsoft.com/office/drawing/2014/main" id="{FAF3766F-DEF3-4802-BB0D-7A18EDD97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D456198-F999-E85A-E60C-417A8B65010A}"/>
              </a:ext>
            </a:extLst>
          </p:cNvPr>
          <p:cNvSpPr>
            <a:spLocks noGrp="1"/>
          </p:cNvSpPr>
          <p:nvPr>
            <p:ph type="title"/>
          </p:nvPr>
        </p:nvSpPr>
        <p:spPr>
          <a:xfrm>
            <a:off x="521208" y="5003735"/>
            <a:ext cx="7178040" cy="1342274"/>
          </a:xfrm>
        </p:spPr>
        <p:txBody>
          <a:bodyPr vert="horz" lIns="91440" tIns="45720" rIns="91440" bIns="45720" rtlCol="0" anchor="b">
            <a:normAutofit/>
          </a:bodyPr>
          <a:lstStyle/>
          <a:p>
            <a:r>
              <a:rPr lang="en-US" sz="5400" dirty="0">
                <a:latin typeface="72 Black" panose="020B0A04030603020204" pitchFamily="34" charset="0"/>
                <a:cs typeface="72 Black" panose="020B0A04030603020204" pitchFamily="34" charset="0"/>
              </a:rPr>
              <a:t>Time-line</a:t>
            </a:r>
          </a:p>
        </p:txBody>
      </p:sp>
      <p:sp>
        <p:nvSpPr>
          <p:cNvPr id="28" name="Freeform: Shape 27">
            <a:extLst>
              <a:ext uri="{FF2B5EF4-FFF2-40B4-BE49-F238E27FC236}">
                <a16:creationId xmlns:a16="http://schemas.microsoft.com/office/drawing/2014/main" id="{DCC11005-BC53-5976-9587-FB0B62EF6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9200D8C8-CACA-5F29-0C07-134179E584FD}"/>
              </a:ext>
            </a:extLst>
          </p:cNvPr>
          <p:cNvPicPr>
            <a:picLocks noChangeAspect="1"/>
          </p:cNvPicPr>
          <p:nvPr/>
        </p:nvPicPr>
        <p:blipFill>
          <a:blip r:embed="rId2"/>
          <a:srcRect l="25563" r="26423"/>
          <a:stretch>
            <a:fillRect/>
          </a:stretch>
        </p:blipFill>
        <p:spPr>
          <a:xfrm>
            <a:off x="3377427" y="970925"/>
            <a:ext cx="2645793" cy="3678189"/>
          </a:xfrm>
          <a:prstGeom prst="rect">
            <a:avLst/>
          </a:prstGeom>
        </p:spPr>
      </p:pic>
      <p:pic>
        <p:nvPicPr>
          <p:cNvPr id="4" name="Picture 3">
            <a:extLst>
              <a:ext uri="{FF2B5EF4-FFF2-40B4-BE49-F238E27FC236}">
                <a16:creationId xmlns:a16="http://schemas.microsoft.com/office/drawing/2014/main" id="{FFF7BD4A-C9F5-BCD5-2538-3A11525EBC0B}"/>
              </a:ext>
            </a:extLst>
          </p:cNvPr>
          <p:cNvPicPr>
            <a:picLocks noChangeAspect="1"/>
          </p:cNvPicPr>
          <p:nvPr/>
        </p:nvPicPr>
        <p:blipFill>
          <a:blip r:embed="rId3"/>
          <a:srcRect l="28398" r="23588"/>
          <a:stretch>
            <a:fillRect/>
          </a:stretch>
        </p:blipFill>
        <p:spPr>
          <a:xfrm>
            <a:off x="6236986" y="950397"/>
            <a:ext cx="2645793" cy="3678189"/>
          </a:xfrm>
          <a:prstGeom prst="rect">
            <a:avLst/>
          </a:prstGeom>
        </p:spPr>
      </p:pic>
      <p:pic>
        <p:nvPicPr>
          <p:cNvPr id="6" name="Picture 5">
            <a:extLst>
              <a:ext uri="{FF2B5EF4-FFF2-40B4-BE49-F238E27FC236}">
                <a16:creationId xmlns:a16="http://schemas.microsoft.com/office/drawing/2014/main" id="{A648A6B9-4DBA-C013-254E-0A60AA950273}"/>
              </a:ext>
            </a:extLst>
          </p:cNvPr>
          <p:cNvPicPr>
            <a:picLocks noChangeAspect="1"/>
          </p:cNvPicPr>
          <p:nvPr/>
        </p:nvPicPr>
        <p:blipFill>
          <a:blip r:embed="rId4"/>
          <a:srcRect l="29149" r="26792"/>
          <a:stretch>
            <a:fillRect/>
          </a:stretch>
        </p:blipFill>
        <p:spPr>
          <a:xfrm>
            <a:off x="9025290" y="970928"/>
            <a:ext cx="2645793" cy="3678189"/>
          </a:xfrm>
          <a:prstGeom prst="rect">
            <a:avLst/>
          </a:prstGeom>
        </p:spPr>
      </p:pic>
      <p:pic>
        <p:nvPicPr>
          <p:cNvPr id="3" name="Picture 2">
            <a:extLst>
              <a:ext uri="{FF2B5EF4-FFF2-40B4-BE49-F238E27FC236}">
                <a16:creationId xmlns:a16="http://schemas.microsoft.com/office/drawing/2014/main" id="{65CFF8B7-8278-DB4D-1904-1A9EA03F0D25}"/>
              </a:ext>
            </a:extLst>
          </p:cNvPr>
          <p:cNvPicPr>
            <a:picLocks noChangeAspect="1"/>
          </p:cNvPicPr>
          <p:nvPr/>
        </p:nvPicPr>
        <p:blipFill>
          <a:blip r:embed="rId5"/>
          <a:srcRect l="22609" r="29557" b="2"/>
          <a:stretch>
            <a:fillRect/>
          </a:stretch>
        </p:blipFill>
        <p:spPr>
          <a:xfrm>
            <a:off x="517869" y="970926"/>
            <a:ext cx="2645793" cy="3678189"/>
          </a:xfrm>
          <a:prstGeom prst="rect">
            <a:avLst/>
          </a:prstGeom>
        </p:spPr>
      </p:pic>
      <p:sp>
        <p:nvSpPr>
          <p:cNvPr id="9" name="TextBox 8">
            <a:extLst>
              <a:ext uri="{FF2B5EF4-FFF2-40B4-BE49-F238E27FC236}">
                <a16:creationId xmlns:a16="http://schemas.microsoft.com/office/drawing/2014/main" id="{FE66FF86-C808-7098-39FC-AF3644A5D063}"/>
              </a:ext>
            </a:extLst>
          </p:cNvPr>
          <p:cNvSpPr txBox="1"/>
          <p:nvPr/>
        </p:nvSpPr>
        <p:spPr>
          <a:xfrm>
            <a:off x="517869" y="4846320"/>
            <a:ext cx="2645793" cy="369332"/>
          </a:xfrm>
          <a:prstGeom prst="rect">
            <a:avLst/>
          </a:prstGeom>
          <a:noFill/>
        </p:spPr>
        <p:txBody>
          <a:bodyPr wrap="square" rtlCol="0">
            <a:spAutoFit/>
          </a:bodyPr>
          <a:lstStyle/>
          <a:p>
            <a:pPr algn="ctr"/>
            <a:r>
              <a:rPr lang="en-GB" dirty="0"/>
              <a:t>1960s</a:t>
            </a:r>
          </a:p>
        </p:txBody>
      </p:sp>
      <p:sp>
        <p:nvSpPr>
          <p:cNvPr id="10" name="TextBox 9">
            <a:extLst>
              <a:ext uri="{FF2B5EF4-FFF2-40B4-BE49-F238E27FC236}">
                <a16:creationId xmlns:a16="http://schemas.microsoft.com/office/drawing/2014/main" id="{F6759446-48A2-CB92-9FF2-6ECB8C23C53A}"/>
              </a:ext>
            </a:extLst>
          </p:cNvPr>
          <p:cNvSpPr txBox="1"/>
          <p:nvPr/>
        </p:nvSpPr>
        <p:spPr>
          <a:xfrm>
            <a:off x="3377427" y="4846320"/>
            <a:ext cx="2575317" cy="369332"/>
          </a:xfrm>
          <a:prstGeom prst="rect">
            <a:avLst/>
          </a:prstGeom>
          <a:noFill/>
        </p:spPr>
        <p:txBody>
          <a:bodyPr wrap="square" rtlCol="0">
            <a:spAutoFit/>
          </a:bodyPr>
          <a:lstStyle/>
          <a:p>
            <a:pPr algn="ctr"/>
            <a:r>
              <a:rPr lang="en-GB" dirty="0"/>
              <a:t>1980s</a:t>
            </a:r>
          </a:p>
        </p:txBody>
      </p:sp>
      <p:sp>
        <p:nvSpPr>
          <p:cNvPr id="12" name="TextBox 11">
            <a:extLst>
              <a:ext uri="{FF2B5EF4-FFF2-40B4-BE49-F238E27FC236}">
                <a16:creationId xmlns:a16="http://schemas.microsoft.com/office/drawing/2014/main" id="{7A202C1D-2277-87C0-2ACA-D9305A244413}"/>
              </a:ext>
            </a:extLst>
          </p:cNvPr>
          <p:cNvSpPr txBox="1"/>
          <p:nvPr/>
        </p:nvSpPr>
        <p:spPr>
          <a:xfrm>
            <a:off x="6236986" y="4819069"/>
            <a:ext cx="2575317" cy="369332"/>
          </a:xfrm>
          <a:prstGeom prst="rect">
            <a:avLst/>
          </a:prstGeom>
          <a:noFill/>
        </p:spPr>
        <p:txBody>
          <a:bodyPr wrap="square" rtlCol="0">
            <a:spAutoFit/>
          </a:bodyPr>
          <a:lstStyle/>
          <a:p>
            <a:pPr algn="ctr"/>
            <a:r>
              <a:rPr lang="en-GB" dirty="0"/>
              <a:t>1990s</a:t>
            </a:r>
          </a:p>
        </p:txBody>
      </p:sp>
      <p:sp>
        <p:nvSpPr>
          <p:cNvPr id="14" name="TextBox 13">
            <a:extLst>
              <a:ext uri="{FF2B5EF4-FFF2-40B4-BE49-F238E27FC236}">
                <a16:creationId xmlns:a16="http://schemas.microsoft.com/office/drawing/2014/main" id="{242C3E26-DD09-E77C-24F9-367DA100B071}"/>
              </a:ext>
            </a:extLst>
          </p:cNvPr>
          <p:cNvSpPr txBox="1"/>
          <p:nvPr/>
        </p:nvSpPr>
        <p:spPr>
          <a:xfrm>
            <a:off x="8883720" y="4819069"/>
            <a:ext cx="2645502" cy="369332"/>
          </a:xfrm>
          <a:prstGeom prst="rect">
            <a:avLst/>
          </a:prstGeom>
          <a:noFill/>
        </p:spPr>
        <p:txBody>
          <a:bodyPr wrap="square" rtlCol="0">
            <a:spAutoFit/>
          </a:bodyPr>
          <a:lstStyle/>
          <a:p>
            <a:pPr algn="ctr"/>
            <a:r>
              <a:rPr lang="en-GB" dirty="0"/>
              <a:t>2000s</a:t>
            </a:r>
          </a:p>
        </p:txBody>
      </p:sp>
      <p:cxnSp>
        <p:nvCxnSpPr>
          <p:cNvPr id="18" name="Straight Arrow Connector 17">
            <a:extLst>
              <a:ext uri="{FF2B5EF4-FFF2-40B4-BE49-F238E27FC236}">
                <a16:creationId xmlns:a16="http://schemas.microsoft.com/office/drawing/2014/main" id="{62410C65-6993-BB40-442C-0DCFCBE15D2D}"/>
              </a:ext>
            </a:extLst>
          </p:cNvPr>
          <p:cNvCxnSpPr/>
          <p:nvPr/>
        </p:nvCxnSpPr>
        <p:spPr>
          <a:xfrm>
            <a:off x="517869" y="5349240"/>
            <a:ext cx="11153214" cy="0"/>
          </a:xfrm>
          <a:prstGeom prst="straightConnector1">
            <a:avLst/>
          </a:prstGeom>
          <a:ln>
            <a:tailEnd type="triangle"/>
          </a:ln>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p14="http://schemas.microsoft.com/office/powerpoint/2010/main" val="278303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17AA97-89A7-45C1-B813-BFF6C23D7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8565AC6-1856-73EF-AD25-2C0042A59AE7}"/>
              </a:ext>
            </a:extLst>
          </p:cNvPr>
          <p:cNvSpPr>
            <a:spLocks noGrp="1"/>
          </p:cNvSpPr>
          <p:nvPr>
            <p:ph type="title"/>
          </p:nvPr>
        </p:nvSpPr>
        <p:spPr>
          <a:xfrm>
            <a:off x="521208" y="978408"/>
            <a:ext cx="4032504" cy="3364992"/>
          </a:xfrm>
        </p:spPr>
        <p:txBody>
          <a:bodyPr>
            <a:normAutofit/>
          </a:bodyPr>
          <a:lstStyle/>
          <a:p>
            <a:r>
              <a:rPr lang="en-GB" dirty="0"/>
              <a:t>Key aerodynamic advances</a:t>
            </a:r>
          </a:p>
        </p:txBody>
      </p:sp>
      <p:sp>
        <p:nvSpPr>
          <p:cNvPr id="11" name="Rectangle 10">
            <a:extLst>
              <a:ext uri="{FF2B5EF4-FFF2-40B4-BE49-F238E27FC236}">
                <a16:creationId xmlns:a16="http://schemas.microsoft.com/office/drawing/2014/main" id="{33AC4FE1-D370-43A6-96C5-076716BB1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403250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A3D569D-D3A6-49CA-A483-291E95DACA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65776" y="611650"/>
            <a:ext cx="6620256"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Content Placeholder 2">
            <a:extLst>
              <a:ext uri="{FF2B5EF4-FFF2-40B4-BE49-F238E27FC236}">
                <a16:creationId xmlns:a16="http://schemas.microsoft.com/office/drawing/2014/main" id="{29D9CA47-C8B2-862F-0504-D5E0091CF53D}"/>
              </a:ext>
            </a:extLst>
          </p:cNvPr>
          <p:cNvGraphicFramePr>
            <a:graphicFrameLocks noGrp="1"/>
          </p:cNvGraphicFramePr>
          <p:nvPr>
            <p:ph idx="1"/>
            <p:extLst>
              <p:ext uri="{D42A27DB-BD31-4B8C-83A1-F6EECF244321}">
                <p14:modId xmlns:p14="http://schemas.microsoft.com/office/powerpoint/2010/main" val="1476791736"/>
              </p:ext>
            </p:extLst>
          </p:nvPr>
        </p:nvGraphicFramePr>
        <p:xfrm>
          <a:off x="5065776" y="978408"/>
          <a:ext cx="6620256" cy="53766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619446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5" name="Rectangle 14">
            <a:extLst>
              <a:ext uri="{FF2B5EF4-FFF2-40B4-BE49-F238E27FC236}">
                <a16:creationId xmlns:a16="http://schemas.microsoft.com/office/drawing/2014/main" id="{A082E5AA-6E5F-4FCC-8C41-11E32F833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89441DD-99CA-C1B7-EC75-E950D99813BF}"/>
              </a:ext>
            </a:extLst>
          </p:cNvPr>
          <p:cNvSpPr>
            <a:spLocks noGrp="1"/>
          </p:cNvSpPr>
          <p:nvPr>
            <p:ph type="title"/>
          </p:nvPr>
        </p:nvSpPr>
        <p:spPr>
          <a:xfrm>
            <a:off x="521208" y="978408"/>
            <a:ext cx="5020056" cy="2450592"/>
          </a:xfrm>
        </p:spPr>
        <p:txBody>
          <a:bodyPr vert="horz" lIns="91440" tIns="45720" rIns="91440" bIns="45720" rtlCol="0" anchor="t">
            <a:normAutofit/>
          </a:bodyPr>
          <a:lstStyle/>
          <a:p>
            <a:r>
              <a:rPr lang="en-US" b="1" kern="1200" dirty="0">
                <a:solidFill>
                  <a:schemeClr val="tx1"/>
                </a:solidFill>
                <a:latin typeface="+mj-lt"/>
                <a:ea typeface="+mj-ea"/>
                <a:cs typeface="+mj-cs"/>
              </a:rPr>
              <a:t>Most recent</a:t>
            </a:r>
            <a:br>
              <a:rPr lang="en-US" b="1" kern="1200" dirty="0">
                <a:solidFill>
                  <a:schemeClr val="tx1"/>
                </a:solidFill>
                <a:latin typeface="+mj-lt"/>
                <a:ea typeface="+mj-ea"/>
                <a:cs typeface="+mj-cs"/>
              </a:rPr>
            </a:br>
            <a:r>
              <a:rPr lang="en-US" b="1" kern="1200" dirty="0">
                <a:solidFill>
                  <a:schemeClr val="tx1"/>
                </a:solidFill>
                <a:latin typeface="+mj-lt"/>
                <a:ea typeface="+mj-ea"/>
                <a:cs typeface="+mj-cs"/>
              </a:rPr>
              <a:t>innovations</a:t>
            </a:r>
          </a:p>
        </p:txBody>
      </p:sp>
      <p:sp>
        <p:nvSpPr>
          <p:cNvPr id="17" name="Rectangle 16">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A3D569D-D3A6-49CA-A483-291E95DACA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11650"/>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41B5C1F9-48CA-731F-52F2-E495572390BD}"/>
              </a:ext>
            </a:extLst>
          </p:cNvPr>
          <p:cNvSpPr>
            <a:spLocks noGrp="1"/>
          </p:cNvSpPr>
          <p:nvPr>
            <p:ph type="body" sz="half" idx="2"/>
          </p:nvPr>
        </p:nvSpPr>
        <p:spPr>
          <a:xfrm>
            <a:off x="6665976" y="978408"/>
            <a:ext cx="5010912" cy="2450592"/>
          </a:xfrm>
        </p:spPr>
        <p:txBody>
          <a:bodyPr vert="horz" lIns="91440" tIns="45720" rIns="91440" bIns="45720" rtlCol="0">
            <a:normAutofit/>
          </a:bodyPr>
          <a:lstStyle/>
          <a:p>
            <a:pPr indent="-228600">
              <a:buFont typeface="Arial" panose="020B0604020202020204" pitchFamily="34" charset="0"/>
              <a:buChar char="•"/>
            </a:pPr>
            <a:r>
              <a:rPr lang="en-US" dirty="0"/>
              <a:t>Compliance with current f1 regulations</a:t>
            </a:r>
          </a:p>
          <a:p>
            <a:pPr indent="-228600">
              <a:buFont typeface="Arial" panose="020B0604020202020204" pitchFamily="34" charset="0"/>
              <a:buChar char="•"/>
            </a:pPr>
            <a:r>
              <a:rPr lang="en-US" dirty="0"/>
              <a:t>Integration of hybrid power units </a:t>
            </a:r>
          </a:p>
          <a:p>
            <a:pPr indent="-228600">
              <a:buFont typeface="Arial" panose="020B0604020202020204" pitchFamily="34" charset="0"/>
              <a:buChar char="•"/>
            </a:pPr>
            <a:r>
              <a:rPr lang="en-US" dirty="0"/>
              <a:t>Sustainability and energy efficiency </a:t>
            </a:r>
          </a:p>
          <a:p>
            <a:pPr indent="-228600">
              <a:buFont typeface="Arial" panose="020B0604020202020204" pitchFamily="34" charset="0"/>
              <a:buChar char="•"/>
            </a:pPr>
            <a:r>
              <a:rPr lang="en-US" dirty="0"/>
              <a:t>Advanced aero optimization </a:t>
            </a:r>
          </a:p>
        </p:txBody>
      </p:sp>
      <p:pic>
        <p:nvPicPr>
          <p:cNvPr id="7" name="Content Placeholder 6" descr="A race car on a track&#10;&#10;AI-generated content may be incorrect.">
            <a:extLst>
              <a:ext uri="{FF2B5EF4-FFF2-40B4-BE49-F238E27FC236}">
                <a16:creationId xmlns:a16="http://schemas.microsoft.com/office/drawing/2014/main" id="{9E678326-9CC4-3C37-F86C-A09C43EDE4A1}"/>
              </a:ext>
            </a:extLst>
          </p:cNvPr>
          <p:cNvPicPr>
            <a:picLocks noGrp="1" noChangeAspect="1"/>
          </p:cNvPicPr>
          <p:nvPr>
            <p:ph idx="1"/>
          </p:nvPr>
        </p:nvPicPr>
        <p:blipFill>
          <a:blip r:embed="rId2"/>
          <a:srcRect t="3300" r="-1" b="-1"/>
          <a:stretch>
            <a:fillRect/>
          </a:stretch>
        </p:blipFill>
        <p:spPr>
          <a:xfrm>
            <a:off x="517870" y="3609974"/>
            <a:ext cx="5030057" cy="2736029"/>
          </a:xfrm>
          <a:prstGeom prst="rect">
            <a:avLst/>
          </a:prstGeom>
        </p:spPr>
      </p:pic>
      <p:pic>
        <p:nvPicPr>
          <p:cNvPr id="8" name="Picture 7" descr="A race car on a track&#10;&#10;AI-generated content may be incorrect.">
            <a:extLst>
              <a:ext uri="{FF2B5EF4-FFF2-40B4-BE49-F238E27FC236}">
                <a16:creationId xmlns:a16="http://schemas.microsoft.com/office/drawing/2014/main" id="{B08012FD-67FC-538C-D4C4-CE1EC984543F}"/>
              </a:ext>
            </a:extLst>
          </p:cNvPr>
          <p:cNvPicPr>
            <a:picLocks noChangeAspect="1"/>
          </p:cNvPicPr>
          <p:nvPr/>
        </p:nvPicPr>
        <p:blipFill>
          <a:blip r:embed="rId3"/>
          <a:srcRect t="3300" r="-1" b="-1"/>
          <a:stretch>
            <a:fillRect/>
          </a:stretch>
        </p:blipFill>
        <p:spPr>
          <a:xfrm>
            <a:off x="6662167" y="3609974"/>
            <a:ext cx="5030057" cy="2736029"/>
          </a:xfrm>
          <a:prstGeom prst="rect">
            <a:avLst/>
          </a:prstGeom>
        </p:spPr>
      </p:pic>
      <p:cxnSp>
        <p:nvCxnSpPr>
          <p:cNvPr id="10" name="Straight Arrow Connector 9">
            <a:extLst>
              <a:ext uri="{FF2B5EF4-FFF2-40B4-BE49-F238E27FC236}">
                <a16:creationId xmlns:a16="http://schemas.microsoft.com/office/drawing/2014/main" id="{3B9106B5-B85A-703B-768D-89287E3EEC4F}"/>
              </a:ext>
            </a:extLst>
          </p:cNvPr>
          <p:cNvCxnSpPr>
            <a:cxnSpLocks/>
          </p:cNvCxnSpPr>
          <p:nvPr/>
        </p:nvCxnSpPr>
        <p:spPr>
          <a:xfrm>
            <a:off x="5607176" y="4977988"/>
            <a:ext cx="974599" cy="0"/>
          </a:xfrm>
          <a:prstGeom prst="straightConnector1">
            <a:avLst/>
          </a:prstGeom>
          <a:ln>
            <a:tailEnd type="triangle"/>
          </a:ln>
        </p:spPr>
        <p:style>
          <a:lnRef idx="2">
            <a:schemeClr val="accent5"/>
          </a:lnRef>
          <a:fillRef idx="0">
            <a:schemeClr val="accent5"/>
          </a:fillRef>
          <a:effectRef idx="1">
            <a:schemeClr val="accent5"/>
          </a:effectRef>
          <a:fontRef idx="minor">
            <a:schemeClr val="tx1"/>
          </a:fontRef>
        </p:style>
      </p:cxnSp>
      <p:sp>
        <p:nvSpPr>
          <p:cNvPr id="14" name="TextBox 13">
            <a:extLst>
              <a:ext uri="{FF2B5EF4-FFF2-40B4-BE49-F238E27FC236}">
                <a16:creationId xmlns:a16="http://schemas.microsoft.com/office/drawing/2014/main" id="{B84572F2-BA8B-C9FB-B1D1-1A189B2266F9}"/>
              </a:ext>
            </a:extLst>
          </p:cNvPr>
          <p:cNvSpPr txBox="1"/>
          <p:nvPr/>
        </p:nvSpPr>
        <p:spPr>
          <a:xfrm>
            <a:off x="517869" y="6381605"/>
            <a:ext cx="5020056" cy="369332"/>
          </a:xfrm>
          <a:prstGeom prst="rect">
            <a:avLst/>
          </a:prstGeom>
          <a:noFill/>
        </p:spPr>
        <p:txBody>
          <a:bodyPr wrap="square" rtlCol="0">
            <a:spAutoFit/>
          </a:bodyPr>
          <a:lstStyle/>
          <a:p>
            <a:r>
              <a:rPr lang="en-GB" dirty="0"/>
              <a:t>2010s</a:t>
            </a:r>
          </a:p>
        </p:txBody>
      </p:sp>
      <p:sp>
        <p:nvSpPr>
          <p:cNvPr id="16" name="TextBox 15">
            <a:extLst>
              <a:ext uri="{FF2B5EF4-FFF2-40B4-BE49-F238E27FC236}">
                <a16:creationId xmlns:a16="http://schemas.microsoft.com/office/drawing/2014/main" id="{89859737-9306-4452-4B69-A0C88754F1DF}"/>
              </a:ext>
            </a:extLst>
          </p:cNvPr>
          <p:cNvSpPr txBox="1"/>
          <p:nvPr/>
        </p:nvSpPr>
        <p:spPr>
          <a:xfrm>
            <a:off x="6662167" y="6402641"/>
            <a:ext cx="5030057" cy="369332"/>
          </a:xfrm>
          <a:prstGeom prst="rect">
            <a:avLst/>
          </a:prstGeom>
          <a:noFill/>
        </p:spPr>
        <p:txBody>
          <a:bodyPr wrap="square" rtlCol="0">
            <a:spAutoFit/>
          </a:bodyPr>
          <a:lstStyle/>
          <a:p>
            <a:r>
              <a:rPr lang="en-GB" dirty="0"/>
              <a:t>Now</a:t>
            </a:r>
          </a:p>
        </p:txBody>
      </p:sp>
    </p:spTree>
    <p:extLst>
      <p:ext uri="{BB962C8B-B14F-4D97-AF65-F5344CB8AC3E}">
        <p14:creationId xmlns:p14="http://schemas.microsoft.com/office/powerpoint/2010/main" val="2541096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EC38958-9A69-239A-BA79-2AEC73345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F7A528-2C24-CEB6-C8E8-803C6E6D5BE5}"/>
              </a:ext>
            </a:extLst>
          </p:cNvPr>
          <p:cNvSpPr>
            <a:spLocks noGrp="1"/>
          </p:cNvSpPr>
          <p:nvPr>
            <p:ph type="title"/>
          </p:nvPr>
        </p:nvSpPr>
        <p:spPr>
          <a:xfrm>
            <a:off x="6153912" y="978408"/>
            <a:ext cx="5513832" cy="1463040"/>
          </a:xfrm>
        </p:spPr>
        <p:txBody>
          <a:bodyPr>
            <a:normAutofit/>
          </a:bodyPr>
          <a:lstStyle/>
          <a:p>
            <a:r>
              <a:rPr lang="en-GB" dirty="0"/>
              <a:t>Conclusion</a:t>
            </a:r>
          </a:p>
        </p:txBody>
      </p:sp>
      <p:pic>
        <p:nvPicPr>
          <p:cNvPr id="7" name="Graphic 6" descr="Light Bulb and Gear">
            <a:extLst>
              <a:ext uri="{FF2B5EF4-FFF2-40B4-BE49-F238E27FC236}">
                <a16:creationId xmlns:a16="http://schemas.microsoft.com/office/drawing/2014/main" id="{BDC7039F-8A21-744E-EE9A-F2941B39716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17867" y="947138"/>
            <a:ext cx="4959823" cy="4959823"/>
          </a:xfrm>
          <a:prstGeom prst="rect">
            <a:avLst/>
          </a:prstGeom>
        </p:spPr>
      </p:pic>
      <p:sp>
        <p:nvSpPr>
          <p:cNvPr id="12" name="Freeform: Shape 11">
            <a:extLst>
              <a:ext uri="{FF2B5EF4-FFF2-40B4-BE49-F238E27FC236}">
                <a16:creationId xmlns:a16="http://schemas.microsoft.com/office/drawing/2014/main" id="{6EC109E5-0396-8968-4F42-DFEC28036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58484" y="508090"/>
            <a:ext cx="5513832"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76AFC309-D497-570C-B7F2-FCE021A772D6}"/>
              </a:ext>
            </a:extLst>
          </p:cNvPr>
          <p:cNvSpPr>
            <a:spLocks noGrp="1"/>
          </p:cNvSpPr>
          <p:nvPr>
            <p:ph idx="1"/>
          </p:nvPr>
        </p:nvSpPr>
        <p:spPr>
          <a:xfrm>
            <a:off x="6153912" y="2578608"/>
            <a:ext cx="5513832" cy="3767328"/>
          </a:xfrm>
        </p:spPr>
        <p:txBody>
          <a:bodyPr vert="horz" lIns="91440" tIns="45720" rIns="91440" bIns="45720" rtlCol="0" anchor="t">
            <a:normAutofit/>
          </a:bodyPr>
          <a:lstStyle/>
          <a:p>
            <a:pPr marL="0" indent="0" algn="ctr">
              <a:lnSpc>
                <a:spcPct val="100000"/>
              </a:lnSpc>
              <a:buNone/>
            </a:pPr>
            <a:r>
              <a:rPr lang="en-GB" sz="1500" dirty="0"/>
              <a:t> McLaren’s evolution from its experimental beginnings in the 1960s to its technologically sophisticated modern identity demonstrates a persistent commitment to innovation. McLaren’s development history mirrors the evolving technological landscape of Formula 1. </a:t>
            </a:r>
            <a:endParaRPr lang="en-US"/>
          </a:p>
          <a:p>
            <a:pPr marL="0" indent="0" algn="ctr">
              <a:lnSpc>
                <a:spcPct val="100000"/>
              </a:lnSpc>
              <a:buNone/>
            </a:pPr>
            <a:r>
              <a:rPr lang="en-GB" sz="1500" dirty="0"/>
              <a:t>The team’s pioneering carbon-fibre work, aerodynamic breakthroughs, and engineering resilience have shaped not only their own success but the broader technical landscape of Formula 1. Although recent decades have brought challenges, the team’s renewed technical coherence and strategic reinvestment suggest a promising trajectory. McLaren’s legacy lies not just in past successes but in its sustained commitment to engineering creativity and resilience.</a:t>
            </a:r>
            <a:endParaRPr lang="en-GB"/>
          </a:p>
        </p:txBody>
      </p:sp>
    </p:spTree>
    <p:extLst>
      <p:ext uri="{BB962C8B-B14F-4D97-AF65-F5344CB8AC3E}">
        <p14:creationId xmlns:p14="http://schemas.microsoft.com/office/powerpoint/2010/main" val="479510756"/>
      </p:ext>
    </p:extLst>
  </p:cSld>
  <p:clrMapOvr>
    <a:masterClrMapping/>
  </p:clrMapOvr>
</p:sld>
</file>

<file path=ppt/theme/theme1.xml><?xml version="1.0" encoding="utf-8"?>
<a:theme xmlns:a="http://schemas.openxmlformats.org/drawingml/2006/main" name="GestaltVTI">
  <a:themeElements>
    <a:clrScheme name="Gestalt">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Metadata/LabelInfo.xml><?xml version="1.0" encoding="utf-8"?>
<clbl:labelList xmlns:clbl="http://schemas.microsoft.com/office/2020/mipLabelMetadata">
  <clbl:label id="{6b902693-1074-40aa-9e21-d89446a2ebb5}" enabled="0" method="" siteId="{6b902693-1074-40aa-9e21-d89446a2ebb5}" removed="1"/>
</clbl:labelList>
</file>

<file path=docProps/app.xml><?xml version="1.0" encoding="utf-8"?>
<Properties xmlns="http://schemas.openxmlformats.org/officeDocument/2006/extended-properties" xmlns:vt="http://schemas.openxmlformats.org/officeDocument/2006/docPropsVTypes">
  <Template>TM04033923[[fn=Depth]]</Template>
  <TotalTime>139</TotalTime>
  <Words>167</Words>
  <Application>Microsoft Office PowerPoint</Application>
  <PresentationFormat>Widescreen</PresentationFormat>
  <Paragraphs>22</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GestaltVTI</vt:lpstr>
      <vt:lpstr>Development of McLarens F1 car and their advances in aerodynamics</vt:lpstr>
      <vt:lpstr>Time-line</vt:lpstr>
      <vt:lpstr>Key aerodynamic advances</vt:lpstr>
      <vt:lpstr>Most recent innovations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Blunden, Sam G (UG - Sch of Engineering)</dc:creator>
  <cp:lastModifiedBy>Blunden, Sam G (UG - Sch of Engineering)</cp:lastModifiedBy>
  <cp:revision>8</cp:revision>
  <dcterms:created xsi:type="dcterms:W3CDTF">2025-12-05T13:23:44Z</dcterms:created>
  <dcterms:modified xsi:type="dcterms:W3CDTF">2025-12-12T15:25:07Z</dcterms:modified>
</cp:coreProperties>
</file>

<file path=docProps/thumbnail.jpeg>
</file>